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7"/>
  </p:handoutMasterIdLst>
  <p:sldIdLst>
    <p:sldId id="256" r:id="rId2"/>
    <p:sldId id="258" r:id="rId3"/>
    <p:sldId id="260" r:id="rId4"/>
    <p:sldId id="259" r:id="rId5"/>
    <p:sldId id="257" r:id="rId6"/>
    <p:sldId id="268" r:id="rId7"/>
    <p:sldId id="269" r:id="rId8"/>
    <p:sldId id="270" r:id="rId9"/>
    <p:sldId id="261" r:id="rId10"/>
    <p:sldId id="262" r:id="rId11"/>
    <p:sldId id="264" r:id="rId12"/>
    <p:sldId id="263" r:id="rId13"/>
    <p:sldId id="265" r:id="rId14"/>
    <p:sldId id="266" r:id="rId15"/>
    <p:sldId id="267" r:id="rId16"/>
  </p:sldIdLst>
  <p:sldSz cx="9144000" cy="6858000" type="screen4x3"/>
  <p:notesSz cx="6807200" cy="9939338"/>
  <p:defaultTextStyle>
    <a:defPPr>
      <a:defRPr lang="nn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/>
            </a:lvl1pPr>
          </a:lstStyle>
          <a:p>
            <a:fld id="{4863D287-2343-45CF-A2FF-0BC0CC149F70}" type="datetimeFigureOut">
              <a:rPr lang="nb-NO" smtClean="0"/>
              <a:pPr/>
              <a:t>13.09.2010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/>
            </a:lvl1pPr>
          </a:lstStyle>
          <a:p>
            <a:fld id="{04E3998A-8599-4DA5-AB11-4C3EE388B1FB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48330-E1A6-2C4B-9B37-EA47B8A52557}" type="datetimeFigureOut">
              <a:rPr lang="nn-NO" smtClean="0"/>
              <a:pPr/>
              <a:t>13.09.2010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0DE4D-8695-604A-9617-0557BA8A8055}" type="slidenum">
              <a:rPr lang="nb-NO" smtClean="0"/>
              <a:pPr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n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RiP-ijdxqE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smtClean="0"/>
              <a:t>Stasjon lesing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Inger Langseth</a:t>
            </a:r>
            <a:endParaRPr lang="nb-NO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/>
            </a:r>
            <a:br>
              <a:rPr lang="nb-NO" dirty="0" smtClean="0"/>
            </a:br>
            <a:r>
              <a:rPr lang="nb-NO" sz="4000" b="1" dirty="0" smtClean="0"/>
              <a:t>Omstridt toppmøte om innvandring i Paris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9121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nb-NO" b="1" dirty="0" smtClean="0"/>
              <a:t>	Paris (NTB-AFP-TT): Et knippe spesielt inviterte ministere fra EUs største land, møtes mandag i Paris for å snakke om innvandring. Situasjonen for </a:t>
            </a:r>
            <a:r>
              <a:rPr lang="nb-NO" b="1" dirty="0" err="1" smtClean="0"/>
              <a:t>romfolk</a:t>
            </a:r>
            <a:r>
              <a:rPr lang="nb-NO" b="1" dirty="0" smtClean="0"/>
              <a:t> i Europa blir hovedtema på det omstridte møtet.</a:t>
            </a:r>
          </a:p>
          <a:p>
            <a:pPr>
              <a:buNone/>
            </a:pPr>
            <a:r>
              <a:rPr lang="nb-NO" sz="2600" dirty="0" smtClean="0"/>
              <a:t>	Publisert: 05.09.2010 kl. 11:50</a:t>
            </a:r>
            <a:br>
              <a:rPr lang="nb-NO" sz="2600" dirty="0" smtClean="0"/>
            </a:br>
            <a:r>
              <a:rPr lang="nb-NO" sz="2600" dirty="0" smtClean="0"/>
              <a:t>Endret: 05.09.2010 kl. 15:37</a:t>
            </a:r>
          </a:p>
          <a:p>
            <a:pPr>
              <a:buNone/>
            </a:pPr>
            <a:r>
              <a:rPr lang="nb-NO" dirty="0" smtClean="0"/>
              <a:t>	</a:t>
            </a:r>
            <a:endParaRPr lang="nb-NO" dirty="0"/>
          </a:p>
        </p:txBody>
      </p:sp>
      <p:sp>
        <p:nvSpPr>
          <p:cNvPr id="4" name="Rektangel 3"/>
          <p:cNvSpPr/>
          <p:nvPr/>
        </p:nvSpPr>
        <p:spPr>
          <a:xfrm>
            <a:off x="635620" y="3356517"/>
            <a:ext cx="80511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nb-NO" dirty="0" smtClean="0"/>
              <a:t>Etter at 100 </a:t>
            </a:r>
            <a:r>
              <a:rPr lang="nb-NO" u="sng" dirty="0" err="1" smtClean="0"/>
              <a:t>romleirer</a:t>
            </a:r>
            <a:r>
              <a:rPr lang="nb-NO" dirty="0" smtClean="0"/>
              <a:t> er revet med bulldosere i Frankrike de siste ukene og 8.000 mennesker er sendt ut av landet, til </a:t>
            </a:r>
            <a:r>
              <a:rPr lang="nb-NO" u="sng" dirty="0" smtClean="0"/>
              <a:t>Romania og Bulgaria</a:t>
            </a:r>
            <a:r>
              <a:rPr lang="nb-NO" dirty="0" smtClean="0"/>
              <a:t>, demonstrerte lørdag flere titusener av mennesker i franske byer, men også i London, Madrid og Brussel. </a:t>
            </a:r>
            <a:br>
              <a:rPr lang="nb-NO" dirty="0" smtClean="0"/>
            </a:br>
            <a:r>
              <a:rPr lang="nb-NO" u="sng" dirty="0" smtClean="0"/>
              <a:t>Invitasjonen</a:t>
            </a:r>
            <a:r>
              <a:rPr lang="nb-NO" dirty="0" smtClean="0"/>
              <a:t> er gått til Tyskland, Italia, Spania, Storbritannia og Hellas, samt EUs formannskapsland Belgia.</a:t>
            </a:r>
            <a:br>
              <a:rPr lang="nb-NO" dirty="0" smtClean="0"/>
            </a:br>
            <a:endParaRPr lang="nb-NO" dirty="0" smtClean="0"/>
          </a:p>
          <a:p>
            <a:pPr>
              <a:buNone/>
            </a:pPr>
            <a:r>
              <a:rPr lang="nb-NO" dirty="0" smtClean="0"/>
              <a:t>Etter at Italias innenriksminister Roberto Maroni sa han vil bruke møtet til å få de andre EU-landene med på praksisen med automatisk utvisning av </a:t>
            </a:r>
            <a:r>
              <a:rPr lang="nb-NO" dirty="0" err="1" smtClean="0"/>
              <a:t>romfolk</a:t>
            </a:r>
            <a:r>
              <a:rPr lang="nb-NO" dirty="0" smtClean="0"/>
              <a:t>, har blant annet diplomater fra Belgia uttalt at de deltar noe uvillig. Den belgiske statssekretæren for asylsaker reiser likevel til møtet.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lassholder for innhold 3" descr="tigging_1194823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75" y="1686719"/>
            <a:ext cx="7715250" cy="43529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Navn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fr-FR" dirty="0" smtClean="0"/>
              <a:t>	Chaque état a incorporé à sa langue nationale une terminologie pour qualifier "ses" Tziganes. En France, depuis le XVI</a:t>
            </a:r>
            <a:r>
              <a:rPr lang="fr-FR" baseline="30000" dirty="0" smtClean="0"/>
              <a:t>e</a:t>
            </a:r>
            <a:r>
              <a:rPr lang="fr-FR" dirty="0" smtClean="0"/>
              <a:t> siècle, avant que ne se généralise l'expression "</a:t>
            </a:r>
            <a:r>
              <a:rPr lang="fr-FR" u="sng" dirty="0" smtClean="0"/>
              <a:t>gens du voyage</a:t>
            </a:r>
            <a:r>
              <a:rPr lang="fr-FR" dirty="0" smtClean="0"/>
              <a:t>", le terme habituel était "</a:t>
            </a:r>
            <a:r>
              <a:rPr lang="fr-FR" u="sng" dirty="0" smtClean="0"/>
              <a:t>Bohémien</a:t>
            </a:r>
            <a:r>
              <a:rPr lang="fr-FR" dirty="0" smtClean="0"/>
              <a:t>" et le mot savant, forgé par les philologues du XIX</a:t>
            </a:r>
            <a:r>
              <a:rPr lang="fr-FR" baseline="30000" dirty="0" smtClean="0"/>
              <a:t>e</a:t>
            </a:r>
            <a:r>
              <a:rPr lang="fr-FR" dirty="0" smtClean="0"/>
              <a:t> siècle, "</a:t>
            </a:r>
            <a:r>
              <a:rPr lang="fr-FR" u="sng" dirty="0" smtClean="0"/>
              <a:t>Tzigane</a:t>
            </a:r>
            <a:r>
              <a:rPr lang="fr-FR" dirty="0" smtClean="0"/>
              <a:t>". </a:t>
            </a:r>
          </a:p>
          <a:p>
            <a:pPr>
              <a:buNone/>
            </a:pPr>
            <a:r>
              <a:rPr lang="fr-FR" dirty="0" smtClean="0"/>
              <a:t>	Les Anglais parlent de </a:t>
            </a:r>
            <a:r>
              <a:rPr lang="fr-FR" i="1" u="sng" dirty="0" err="1" smtClean="0"/>
              <a:t>Gypsies</a:t>
            </a:r>
            <a:r>
              <a:rPr lang="fr-FR" dirty="0" smtClean="0"/>
              <a:t>, les Espagnols de </a:t>
            </a:r>
            <a:r>
              <a:rPr lang="fr-FR" i="1" u="sng" dirty="0" err="1" smtClean="0"/>
              <a:t>Gitanos</a:t>
            </a:r>
            <a:r>
              <a:rPr lang="fr-FR" dirty="0" smtClean="0"/>
              <a:t>, les Italiens de </a:t>
            </a:r>
            <a:r>
              <a:rPr lang="fr-FR" i="1" u="sng" dirty="0" smtClean="0"/>
              <a:t>Zingari</a:t>
            </a:r>
            <a:r>
              <a:rPr lang="fr-FR" dirty="0" smtClean="0"/>
              <a:t>. Dans l'Empire des Habsbourg, le vocable allemand </a:t>
            </a:r>
            <a:r>
              <a:rPr lang="fr-FR" i="1" u="sng" dirty="0" err="1" smtClean="0"/>
              <a:t>Zigeuner</a:t>
            </a:r>
            <a:r>
              <a:rPr lang="fr-FR" dirty="0" smtClean="0"/>
              <a:t> l'a emporté sur tous les autres.</a:t>
            </a:r>
          </a:p>
          <a:p>
            <a:pPr>
              <a:buNone/>
            </a:pPr>
            <a:r>
              <a:rPr lang="fr-FR" dirty="0" smtClean="0"/>
              <a:t>	Norge?</a:t>
            </a:r>
            <a:endParaRPr lang="nb-NO" dirty="0" smtClean="0"/>
          </a:p>
          <a:p>
            <a:endParaRPr lang="nb-NO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10-12 millioner i Europa</a:t>
            </a:r>
            <a:endParaRPr lang="nb-NO" dirty="0"/>
          </a:p>
        </p:txBody>
      </p:sp>
      <p:pic>
        <p:nvPicPr>
          <p:cNvPr id="4" name="Plassholder for innhold 3" descr="330px-Romani_population_average_estimat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742" y="1533237"/>
            <a:ext cx="5914478" cy="448066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lassholder for innhold 3" descr="Movimiento_gitan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890" y="437009"/>
            <a:ext cx="7447074" cy="6169445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4" name="Plassholder for innhold 3" descr="220px-Spanish_Gypsy_NGM-v31-p2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5526" y="1195966"/>
            <a:ext cx="3069244" cy="4282990"/>
          </a:xfrm>
        </p:spPr>
      </p:pic>
      <p:pic>
        <p:nvPicPr>
          <p:cNvPr id="5" name="Bilde 4" descr="220px-Vincent_van_Gogh-_The_Caravans_-_Gypsy_Camp_near_Arl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5491" y="2346835"/>
            <a:ext cx="3005859" cy="25686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Organisatorisk bakteppe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nb-NO" sz="4000" b="1" dirty="0" smtClean="0"/>
              <a:t>Motivasjon og </a:t>
            </a:r>
            <a:r>
              <a:rPr lang="nb-NO" sz="4000" b="1" dirty="0" err="1" smtClean="0"/>
              <a:t>mestring</a:t>
            </a:r>
            <a:endParaRPr lang="nb-NO" sz="4000" b="1" dirty="0" smtClean="0"/>
          </a:p>
          <a:p>
            <a:pPr>
              <a:buNone/>
            </a:pPr>
            <a:r>
              <a:rPr lang="nb-NO" dirty="0" smtClean="0"/>
              <a:t>Howard </a:t>
            </a:r>
            <a:r>
              <a:rPr lang="nb-NO" dirty="0" err="1" smtClean="0"/>
              <a:t>Gardner</a:t>
            </a:r>
            <a:endParaRPr lang="nb-NO" dirty="0" smtClean="0"/>
          </a:p>
          <a:p>
            <a:pPr marL="914400" lvl="1" indent="-514350">
              <a:buFont typeface="+mj-lt"/>
              <a:buAutoNum type="arabicPeriod"/>
            </a:pPr>
            <a:r>
              <a:rPr lang="nb-NO" sz="3200" dirty="0" err="1" smtClean="0"/>
              <a:t>Intelligenser</a:t>
            </a:r>
            <a:endParaRPr lang="nb-NO" sz="32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nb-NO" sz="3200" dirty="0"/>
              <a:t>F</a:t>
            </a:r>
            <a:r>
              <a:rPr lang="nb-NO" sz="3200" dirty="0" smtClean="0"/>
              <a:t>ive </a:t>
            </a:r>
            <a:r>
              <a:rPr lang="nb-NO" sz="3200" dirty="0" err="1" smtClean="0"/>
              <a:t>minds</a:t>
            </a:r>
            <a:r>
              <a:rPr lang="nb-NO" sz="3200" dirty="0" smtClean="0"/>
              <a:t> for </a:t>
            </a:r>
            <a:r>
              <a:rPr lang="nb-NO" sz="3200" dirty="0" err="1" smtClean="0"/>
              <a:t>the</a:t>
            </a:r>
            <a:r>
              <a:rPr lang="nb-NO" sz="3200" dirty="0" smtClean="0"/>
              <a:t> </a:t>
            </a:r>
            <a:r>
              <a:rPr lang="nb-NO" sz="3200" dirty="0" err="1" smtClean="0"/>
              <a:t>future</a:t>
            </a:r>
            <a:endParaRPr lang="nb-NO" sz="3200" dirty="0" smtClean="0"/>
          </a:p>
          <a:p>
            <a:pPr marL="914400" lvl="1" indent="-514350">
              <a:buNone/>
            </a:pPr>
            <a:endParaRPr lang="nb-NO" sz="4000" dirty="0"/>
          </a:p>
        </p:txBody>
      </p:sp>
      <p:pic>
        <p:nvPicPr>
          <p:cNvPr id="5" name="Bilde 4" descr="kognitivisme_konstruktivism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4717"/>
            <a:ext cx="5865224" cy="1551446"/>
          </a:xfrm>
          <a:prstGeom prst="rect">
            <a:avLst/>
          </a:prstGeom>
        </p:spPr>
      </p:pic>
      <p:pic>
        <p:nvPicPr>
          <p:cNvPr id="6" name="Bilde 5" descr="last ned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7" y="2807218"/>
            <a:ext cx="1257293" cy="17674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Howard Gardn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48" y="98004"/>
            <a:ext cx="6323445" cy="632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5mind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4152"/>
            <a:ext cx="9144000" cy="5949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Grunnleggende ferdighet: Lesing</a:t>
            </a:r>
            <a:endParaRPr lang="nb-NO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nb-NO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Hvordan kan jeg bidra til å gjøre mine elever til gode lesere?</a:t>
            </a:r>
          </a:p>
          <a:p>
            <a:pPr algn="ctr">
              <a:buNone/>
            </a:pPr>
            <a:endParaRPr lang="nb-NO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nb-NO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Youtube</a:t>
            </a:r>
            <a:endParaRPr lang="nb-NO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nb-NO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http://www.youtube.com/watch?v=RiP-ijdxqEc</a:t>
            </a:r>
            <a:r>
              <a:rPr lang="nb-NO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>
              <a:buNone/>
            </a:pPr>
            <a:endParaRPr lang="nb-NO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Stasjon</a:t>
            </a:r>
            <a:endParaRPr lang="nb-NO" dirty="0"/>
          </a:p>
        </p:txBody>
      </p:sp>
      <p:pic>
        <p:nvPicPr>
          <p:cNvPr id="1028" name="Picture 4" descr="C:\Users\ingel\AppData\Local\Microsoft\Windows\Temporary Internet Files\Content.IE5\6F6ENK2D\MC90009751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7709" y="3789710"/>
            <a:ext cx="1604962" cy="1808162"/>
          </a:xfrm>
          <a:prstGeom prst="rect">
            <a:avLst/>
          </a:prstGeom>
          <a:noFill/>
        </p:spPr>
      </p:pic>
      <p:pic>
        <p:nvPicPr>
          <p:cNvPr id="1032" name="Picture 8" descr="C:\Users\ingel\AppData\Local\Microsoft\Windows\Temporary Internet Files\Content.IE5\T2UHWOXK\MC900239699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2671" y="1945542"/>
            <a:ext cx="1804987" cy="1693862"/>
          </a:xfrm>
          <a:prstGeom prst="rect">
            <a:avLst/>
          </a:prstGeom>
          <a:noFill/>
        </p:spPr>
      </p:pic>
      <p:pic>
        <p:nvPicPr>
          <p:cNvPr id="1037" name="Picture 13" descr="C:\Users\ingel\AppData\Local\Microsoft\Windows\Temporary Internet Files\Content.IE5\6F6ENK2D\MP900402145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7531" y="1600237"/>
            <a:ext cx="3206257" cy="2874944"/>
          </a:xfrm>
          <a:prstGeom prst="rect">
            <a:avLst/>
          </a:prstGeom>
          <a:noFill/>
        </p:spPr>
      </p:pic>
      <p:sp>
        <p:nvSpPr>
          <p:cNvPr id="16" name="TekstSylinder 15"/>
          <p:cNvSpPr txBox="1"/>
          <p:nvPr/>
        </p:nvSpPr>
        <p:spPr>
          <a:xfrm>
            <a:off x="3915784" y="2538805"/>
            <a:ext cx="2366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Lesing</a:t>
            </a:r>
          </a:p>
          <a:p>
            <a:r>
              <a:rPr lang="nb-NO" dirty="0" smtClean="0"/>
              <a:t>Inger Langseth</a:t>
            </a:r>
            <a:endParaRPr lang="nb-NO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Lesing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366220" y="1600200"/>
            <a:ext cx="7584141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nb-NO" dirty="0" smtClean="0"/>
              <a:t>MÅL: </a:t>
            </a:r>
          </a:p>
          <a:p>
            <a:pPr>
              <a:buFont typeface="Wingdings" pitchFamily="2" charset="2"/>
              <a:buChar char="§"/>
            </a:pPr>
            <a:r>
              <a:rPr lang="nb-NO" b="1" dirty="0" smtClean="0"/>
              <a:t>forstå to forhold som påvirker lesing:</a:t>
            </a:r>
          </a:p>
          <a:p>
            <a:pPr lvl="1">
              <a:buFont typeface="Wingdings" pitchFamily="2" charset="2"/>
              <a:buChar char="§"/>
            </a:pPr>
            <a:r>
              <a:rPr lang="nb-NO" dirty="0" smtClean="0"/>
              <a:t>Tema </a:t>
            </a:r>
          </a:p>
          <a:p>
            <a:pPr lvl="1">
              <a:buFont typeface="Wingdings" pitchFamily="2" charset="2"/>
              <a:buChar char="§"/>
            </a:pPr>
            <a:r>
              <a:rPr lang="nb-NO" dirty="0" smtClean="0"/>
              <a:t>Kontekst</a:t>
            </a:r>
          </a:p>
          <a:p>
            <a:pPr lvl="1">
              <a:buFont typeface="Wingdings" pitchFamily="2" charset="2"/>
              <a:buChar char="§"/>
            </a:pPr>
            <a:endParaRPr lang="nb-NO" dirty="0" smtClean="0"/>
          </a:p>
          <a:p>
            <a:pPr>
              <a:buFont typeface="Wingdings" pitchFamily="2" charset="2"/>
              <a:buChar char="§"/>
            </a:pPr>
            <a:r>
              <a:rPr lang="nb-NO" b="1" dirty="0" smtClean="0"/>
              <a:t>Velge tekster i undervisningen ut fra teoretisk kunnskap om:</a:t>
            </a:r>
          </a:p>
          <a:p>
            <a:pPr>
              <a:buFont typeface="Wingdings" pitchFamily="2" charset="2"/>
              <a:buChar char="§"/>
            </a:pPr>
            <a:r>
              <a:rPr lang="nb-NO" dirty="0" err="1" smtClean="0"/>
              <a:t>Mestring</a:t>
            </a:r>
            <a:r>
              <a:rPr lang="nb-NO" dirty="0" smtClean="0"/>
              <a:t> og motivasjon</a:t>
            </a:r>
          </a:p>
          <a:p>
            <a:pPr>
              <a:buFont typeface="Wingdings" pitchFamily="2" charset="2"/>
              <a:buChar char="§"/>
            </a:pPr>
            <a:r>
              <a:rPr lang="nb-NO" dirty="0" smtClean="0"/>
              <a:t>Elevens interesser</a:t>
            </a:r>
          </a:p>
          <a:p>
            <a:pPr>
              <a:buFont typeface="Wingdings" pitchFamily="2" charset="2"/>
              <a:buChar char="§"/>
            </a:pPr>
            <a:r>
              <a:rPr lang="nb-NO" dirty="0" smtClean="0"/>
              <a:t>Elevenes ”</a:t>
            </a:r>
            <a:r>
              <a:rPr lang="nb-NO" dirty="0" err="1" smtClean="0"/>
              <a:t>intelligenser</a:t>
            </a:r>
            <a:r>
              <a:rPr lang="nb-NO" dirty="0" smtClean="0"/>
              <a:t>” / ”</a:t>
            </a:r>
            <a:r>
              <a:rPr lang="nb-NO" dirty="0" err="1" smtClean="0"/>
              <a:t>five</a:t>
            </a:r>
            <a:r>
              <a:rPr lang="nb-NO" dirty="0" smtClean="0"/>
              <a:t> </a:t>
            </a:r>
            <a:r>
              <a:rPr lang="nb-NO" dirty="0" err="1" smtClean="0"/>
              <a:t>minds</a:t>
            </a:r>
            <a:r>
              <a:rPr lang="nb-NO" dirty="0" smtClean="0"/>
              <a:t>”</a:t>
            </a:r>
          </a:p>
          <a:p>
            <a:endParaRPr lang="nb-NO" dirty="0" smtClean="0"/>
          </a:p>
          <a:p>
            <a:endParaRPr lang="nb-NO" u="sng" dirty="0" smtClean="0"/>
          </a:p>
          <a:p>
            <a:pPr>
              <a:buNone/>
            </a:pPr>
            <a:r>
              <a:rPr lang="nb-NO" dirty="0" smtClean="0"/>
              <a:t>Kjennetegn på måloppnåelse:</a:t>
            </a:r>
          </a:p>
          <a:p>
            <a:pPr>
              <a:buNone/>
            </a:pPr>
            <a:r>
              <a:rPr lang="nb-NO" b="1" dirty="0" smtClean="0"/>
              <a:t>Du vet hvordan du kan bidra til å gjøre dine elever til gode lesere</a:t>
            </a:r>
            <a:endParaRPr lang="nb-NO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Lesing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Hva vet dere om Rom folket?</a:t>
            </a:r>
          </a:p>
          <a:p>
            <a:r>
              <a:rPr lang="nb-NO" dirty="0" smtClean="0"/>
              <a:t>Hva tror dere artikkelen handler om?</a:t>
            </a:r>
          </a:p>
          <a:p>
            <a:r>
              <a:rPr lang="nb-NO" dirty="0" smtClean="0"/>
              <a:t>Hva har skjedd og skjer i Norge?</a:t>
            </a:r>
          </a:p>
          <a:p>
            <a:endParaRPr lang="nb-NO" smtClean="0"/>
          </a:p>
          <a:p>
            <a:endParaRPr lang="nb-NO" dirty="0" smtClean="0"/>
          </a:p>
          <a:p>
            <a:r>
              <a:rPr lang="nb-NO" dirty="0" smtClean="0"/>
              <a:t>Hvilke tema i deres fag er kontroversielle?</a:t>
            </a:r>
            <a:endParaRPr lang="nb-NO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/>
            </a:r>
            <a:br>
              <a:rPr lang="nb-NO" dirty="0" smtClean="0"/>
            </a:br>
            <a:r>
              <a:rPr lang="nb-NO" sz="4000" b="1" dirty="0" smtClean="0"/>
              <a:t>Omstridt toppmøte om innvandring i Paris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9121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nb-NO" b="1" dirty="0" smtClean="0"/>
              <a:t>	Paris (NTB-AFP-TT): Et knippe spesielt inviterte ministere fra EUs største land, møtes mandag i Paris for å snakke om innvandring. Situasjonen for </a:t>
            </a:r>
            <a:r>
              <a:rPr lang="nb-NO" b="1" dirty="0" err="1" smtClean="0"/>
              <a:t>romfolk</a:t>
            </a:r>
            <a:r>
              <a:rPr lang="nb-NO" b="1" dirty="0" smtClean="0"/>
              <a:t> i Europa blir hovedtema på det omstridte møtet.</a:t>
            </a:r>
          </a:p>
          <a:p>
            <a:pPr>
              <a:buNone/>
            </a:pPr>
            <a:r>
              <a:rPr lang="nb-NO" sz="2600" dirty="0" smtClean="0"/>
              <a:t>	Publisert: 05.09.2010 kl. 11:50</a:t>
            </a:r>
            <a:br>
              <a:rPr lang="nb-NO" sz="2600" dirty="0" smtClean="0"/>
            </a:br>
            <a:r>
              <a:rPr lang="nb-NO" sz="2600" dirty="0" smtClean="0"/>
              <a:t>Endret: 05.09.2010 kl. 15:37</a:t>
            </a:r>
          </a:p>
          <a:p>
            <a:pPr>
              <a:buNone/>
            </a:pPr>
            <a:r>
              <a:rPr lang="nb-NO" dirty="0" smtClean="0"/>
              <a:t>	</a:t>
            </a:r>
            <a:endParaRPr lang="nb-N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</TotalTime>
  <Words>178</Words>
  <Application>Microsoft Office PowerPoint</Application>
  <PresentationFormat>Skjermfremvisning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15</vt:i4>
      </vt:variant>
    </vt:vector>
  </HeadingPairs>
  <TitlesOfParts>
    <vt:vector size="16" baseType="lpstr">
      <vt:lpstr>Office-tema</vt:lpstr>
      <vt:lpstr>Stasjon lesing</vt:lpstr>
      <vt:lpstr>Organisatorisk bakteppe</vt:lpstr>
      <vt:lpstr>Lysbilde 3</vt:lpstr>
      <vt:lpstr>Lysbilde 4</vt:lpstr>
      <vt:lpstr>Grunnleggende ferdighet: Lesing</vt:lpstr>
      <vt:lpstr>Stasjon</vt:lpstr>
      <vt:lpstr>Lesing</vt:lpstr>
      <vt:lpstr>Lesing</vt:lpstr>
      <vt:lpstr> Omstridt toppmøte om innvandring i Paris </vt:lpstr>
      <vt:lpstr> Omstridt toppmøte om innvandring i Paris </vt:lpstr>
      <vt:lpstr>Lysbilde 11</vt:lpstr>
      <vt:lpstr>Navn</vt:lpstr>
      <vt:lpstr>10-12 millioner i Europa</vt:lpstr>
      <vt:lpstr>Lysbilde 14</vt:lpstr>
      <vt:lpstr>Lysbilde 15</vt:lpstr>
    </vt:vector>
  </TitlesOfParts>
  <Company>NTNU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Inger Langseth</dc:creator>
  <cp:lastModifiedBy>ingel</cp:lastModifiedBy>
  <cp:revision>18</cp:revision>
  <dcterms:created xsi:type="dcterms:W3CDTF">2010-09-06T14:10:33Z</dcterms:created>
  <dcterms:modified xsi:type="dcterms:W3CDTF">2010-09-14T06:45:55Z</dcterms:modified>
</cp:coreProperties>
</file>